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9" r:id="rId2"/>
    <p:sldId id="258" r:id="rId3"/>
    <p:sldId id="259" r:id="rId4"/>
    <p:sldId id="262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91" r:id="rId23"/>
    <p:sldId id="283" r:id="rId24"/>
    <p:sldId id="284" r:id="rId25"/>
    <p:sldId id="285" r:id="rId26"/>
    <p:sldId id="292" r:id="rId27"/>
    <p:sldId id="286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>
          <p15:clr>
            <a:srgbClr val="A4A3A4"/>
          </p15:clr>
        </p15:guide>
        <p15:guide id="2" orient="horz" pos="1071">
          <p15:clr>
            <a:srgbClr val="A4A3A4"/>
          </p15:clr>
        </p15:guide>
        <p15:guide id="3" pos="181">
          <p15:clr>
            <a:srgbClr val="A4A3A4"/>
          </p15:clr>
        </p15:guide>
        <p15:guide id="4" pos="5579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5542" autoAdjust="0"/>
  </p:normalViewPr>
  <p:slideViewPr>
    <p:cSldViewPr showGuides="1">
      <p:cViewPr varScale="1">
        <p:scale>
          <a:sx n="89" d="100"/>
          <a:sy n="89" d="100"/>
        </p:scale>
        <p:origin x="1554" y="78"/>
      </p:cViewPr>
      <p:guideLst>
        <p:guide orient="horz" pos="3952"/>
        <p:guide orient="horz" pos="1071"/>
        <p:guide pos="181"/>
        <p:guide pos="55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23" d="100"/>
          <a:sy n="123" d="100"/>
        </p:scale>
        <p:origin x="-409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3140-0886-4A82-B846-39F24CD2E1BA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749AD-9098-427B-A71D-C4AF468AA6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454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269E-167A-4C0D-97D5-367C84124445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7DF8-822A-49AB-B31F-439C6934C0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81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7188" indent="-179388" algn="l" defTabSz="914400" rtl="0" eaLnBrk="1" latinLnBrk="0" hangingPunct="1"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34988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85738" algn="l" defTabSz="914400" rtl="0" eaLnBrk="1" latinLnBrk="0" hangingPunct="1"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7DF8-822A-49AB-B31F-439C6934C0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21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Nicht veröffentlichte Hinweise: 32 (Erklären, warum)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Hinweis: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Es gab auch hinweise, die betreffen Bürgerräte)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- Beteiligung 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icht repräsentativ. Eine Person konnte auch mehrere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Likes</a:t>
            </a: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vergeben</a:t>
            </a:r>
            <a:endParaRPr lang="de-D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7DF8-822A-49AB-B31F-439C6934C0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48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 smtClean="0"/>
              <a:t>Soehlke</a:t>
            </a:r>
            <a:r>
              <a:rPr lang="de-DE" dirty="0" smtClean="0"/>
              <a:t> kommentiert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7DF8-822A-49AB-B31F-439C6934C0E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7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Sonstiges Hinweise: </a:t>
            </a:r>
            <a:r>
              <a:rPr lang="de-DE" dirty="0" err="1" smtClean="0"/>
              <a:t>wifi</a:t>
            </a:r>
            <a:r>
              <a:rPr lang="de-DE" dirty="0" smtClean="0"/>
              <a:t>, Architektur, Skulptur, Statue, Gedenkplatz für spezielle Person, nicht privatisieren, Schutzraum für </a:t>
            </a:r>
            <a:r>
              <a:rPr lang="de-DE" dirty="0" err="1" smtClean="0"/>
              <a:t>Frauen,Aktionsfläche</a:t>
            </a:r>
            <a:r>
              <a:rPr lang="de-DE" dirty="0" smtClean="0"/>
              <a:t> für </a:t>
            </a:r>
            <a:r>
              <a:rPr lang="de-DE" dirty="0" err="1" smtClean="0"/>
              <a:t>Streetdancer</a:t>
            </a:r>
            <a:r>
              <a:rPr lang="de-DE" dirty="0" smtClean="0"/>
              <a:t>, Bilder-Installation, Spinde für Gepäck, </a:t>
            </a:r>
            <a:r>
              <a:rPr lang="de-DE" dirty="0" err="1" smtClean="0"/>
              <a:t>Bewegunsparcour</a:t>
            </a:r>
            <a:r>
              <a:rPr lang="de-DE" dirty="0" smtClean="0"/>
              <a:t>, Hundepark, </a:t>
            </a:r>
            <a:r>
              <a:rPr lang="de-DE" dirty="0" err="1" smtClean="0"/>
              <a:t>GiveBox</a:t>
            </a:r>
            <a:r>
              <a:rPr lang="de-DE" dirty="0" smtClean="0"/>
              <a:t>, </a:t>
            </a:r>
            <a:r>
              <a:rPr lang="de-DE" dirty="0" err="1" smtClean="0"/>
              <a:t>SPeakers</a:t>
            </a:r>
            <a:r>
              <a:rPr lang="de-DE" dirty="0" smtClean="0"/>
              <a:t> Corner, Sicherheit, nachhaltiges Bauen, kein Wohnraum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Verortung im Raum aufzeigen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7DF8-822A-49AB-B31F-439C6934C0E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41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2240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087" y="2960948"/>
            <a:ext cx="8029575" cy="1296144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827584" y="1448780"/>
            <a:ext cx="831641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827088" y="1556792"/>
            <a:ext cx="3564892" cy="54006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169C42-1B13-4743-BB85-B677ED7CEB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" y="195400"/>
            <a:ext cx="2517404" cy="11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64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2240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087" y="2960948"/>
            <a:ext cx="8029575" cy="1296144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827584" y="1448780"/>
            <a:ext cx="831641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1" y="4617132"/>
            <a:ext cx="2195736" cy="2124918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948264" y="4617132"/>
            <a:ext cx="2195736" cy="2124918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644008" y="4617132"/>
            <a:ext cx="2196244" cy="2124918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2303748" y="4617132"/>
            <a:ext cx="2232248" cy="2124918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827088" y="1556792"/>
            <a:ext cx="3564892" cy="54006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DB1C8D-AFB7-4C1C-BAC6-EE1055EBE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" y="195400"/>
            <a:ext cx="2517404" cy="11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22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1700808"/>
            <a:ext cx="8569324" cy="252028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6"/>
          </p:nvPr>
        </p:nvSpPr>
        <p:spPr>
          <a:xfrm>
            <a:off x="287338" y="4329100"/>
            <a:ext cx="2088418" cy="1944700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7"/>
          </p:nvPr>
        </p:nvSpPr>
        <p:spPr>
          <a:xfrm>
            <a:off x="2483768" y="4329100"/>
            <a:ext cx="2052228" cy="1944700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8"/>
          </p:nvPr>
        </p:nvSpPr>
        <p:spPr>
          <a:xfrm>
            <a:off x="6804248" y="4329100"/>
            <a:ext cx="2052228" cy="1944700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19"/>
          </p:nvPr>
        </p:nvSpPr>
        <p:spPr>
          <a:xfrm>
            <a:off x="4644008" y="4329100"/>
            <a:ext cx="2052228" cy="1944700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999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mittlere Textgröß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7000"/>
              </a:lnSpc>
              <a:defRPr sz="2200"/>
            </a:lvl1pPr>
            <a:lvl2pPr marL="628650" indent="-266700">
              <a:lnSpc>
                <a:spcPct val="97000"/>
              </a:lnSpc>
              <a:defRPr sz="2200"/>
            </a:lvl2pPr>
            <a:lvl3pPr marL="806450" indent="-177800" defTabSz="806450">
              <a:lnSpc>
                <a:spcPct val="97000"/>
              </a:lnSpc>
              <a:defRPr sz="2200"/>
            </a:lvl3pPr>
            <a:lvl4pPr marL="1079500" indent="-273050">
              <a:lnSpc>
                <a:spcPct val="97000"/>
              </a:lnSpc>
              <a:defRPr sz="2200"/>
            </a:lvl4pPr>
            <a:lvl5pPr marL="1257300" indent="-177800">
              <a:lnSpc>
                <a:spcPct val="97000"/>
              </a:lnSpc>
              <a:defRPr sz="2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13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großer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2168860"/>
            <a:ext cx="8569324" cy="4104456"/>
          </a:xfrm>
        </p:spPr>
        <p:txBody>
          <a:bodyPr tIns="18000"/>
          <a:lstStyle>
            <a:lvl1pPr>
              <a:lnSpc>
                <a:spcPct val="112000"/>
              </a:lnSpc>
              <a:defRPr sz="2400"/>
            </a:lvl1pPr>
            <a:lvl2pPr marL="628650" indent="-266700">
              <a:lnSpc>
                <a:spcPct val="112000"/>
              </a:lnSpc>
              <a:defRPr sz="2400"/>
            </a:lvl2pPr>
            <a:lvl3pPr marL="809625" indent="-180975">
              <a:lnSpc>
                <a:spcPct val="112000"/>
              </a:lnSpc>
              <a:defRPr sz="2400"/>
            </a:lvl3pPr>
            <a:lvl4pPr marL="1076325" indent="-266700">
              <a:lnSpc>
                <a:spcPct val="112000"/>
              </a:lnSpc>
              <a:defRPr sz="2400"/>
            </a:lvl4pPr>
            <a:lvl5pPr marL="1257300" indent="-180975">
              <a:lnSpc>
                <a:spcPct val="112000"/>
              </a:lnSpc>
              <a:defRPr sz="2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45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76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700212"/>
            <a:ext cx="4212654" cy="45735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7" y="1700212"/>
            <a:ext cx="4212655" cy="45735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8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7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87337" y="1016732"/>
            <a:ext cx="8569325" cy="72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7338" y="1700808"/>
            <a:ext cx="8569324" cy="4572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87338" y="6489340"/>
            <a:ext cx="1548358" cy="1800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 Januar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79712" y="260648"/>
            <a:ext cx="6876950" cy="432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Neues am Europaplatz Tübingen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52419" y="6489340"/>
            <a:ext cx="504243" cy="1800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A1592E-FCD4-44C6-92C8-F5C99125E5D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287338" y="800708"/>
            <a:ext cx="8569325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287338" y="6453336"/>
            <a:ext cx="856932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1583668" y="260648"/>
            <a:ext cx="0" cy="432048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C8813B6-9F0A-4105-9870-E276C0E3E37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9" y="177655"/>
            <a:ext cx="1192089" cy="5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9" r:id="rId4"/>
    <p:sldLayoutId id="2147483658" r:id="rId5"/>
    <p:sldLayoutId id="2147483657" r:id="rId6"/>
    <p:sldLayoutId id="2147483651" r:id="rId7"/>
    <p:sldLayoutId id="2147483652" r:id="rId8"/>
    <p:sldLayoutId id="2147483654" r:id="rId9"/>
    <p:sldLayoutId id="2147483655" r:id="rId10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78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500" indent="-18415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pos="5579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eues-am-europaplatz-tuebingen.de/" TargetMode="External"/><Relationship Id="rId2" Type="http://schemas.openxmlformats.org/officeDocument/2006/relationships/hyperlink" Target="http://www.tuebingen.de/europaplatz-idee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ranslake.org" TargetMode="External"/><Relationship Id="rId2" Type="http://schemas.openxmlformats.org/officeDocument/2006/relationships/hyperlink" Target="http://www.translake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urvey.lamapoll.de/Evaluation-Burgerdialogveranstaltung-Tuebingen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Neue Ideen für den Europaplatz? </a:t>
            </a:r>
            <a:br>
              <a:rPr lang="de-DE" dirty="0" smtClean="0"/>
            </a:br>
            <a:r>
              <a:rPr lang="de-DE" dirty="0" err="1" smtClean="0"/>
              <a:t>Bürger_innendialog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617132"/>
            <a:ext cx="2195736" cy="2124918"/>
          </a:xfrm>
        </p:spPr>
      </p:pic>
      <p:pic>
        <p:nvPicPr>
          <p:cNvPr id="12" name="Bildplatzhalter 1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1299"/>
          <a:stretch>
            <a:fillRect/>
          </a:stretch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4999"/>
          <a:stretch>
            <a:fillRect/>
          </a:stretch>
        </p:blipFill>
        <p:spPr/>
      </p:pic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Mittwoch, 31. Januar 2024</a:t>
            </a:r>
            <a:endParaRPr lang="de-DE"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3178" r="231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1016732"/>
            <a:ext cx="8569325" cy="1044116"/>
          </a:xfrm>
        </p:spPr>
        <p:txBody>
          <a:bodyPr/>
          <a:lstStyle/>
          <a:p>
            <a:r>
              <a:rPr lang="de-DE" sz="2800" dirty="0"/>
              <a:t>Prozess zur Gestaltung des </a:t>
            </a:r>
            <a:r>
              <a:rPr lang="de-DE" sz="2800" dirty="0" smtClean="0"/>
              <a:t>Europaplatzes</a:t>
            </a:r>
            <a:br>
              <a:rPr lang="de-DE" sz="2800" dirty="0" smtClean="0"/>
            </a:br>
            <a:r>
              <a:rPr lang="de-DE" sz="2600" dirty="0" smtClean="0"/>
              <a:t>a) Warum und wie arbeiten wir mit Bewertungskriterien?</a:t>
            </a:r>
            <a:endParaRPr lang="de-DE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2276872"/>
            <a:ext cx="8569324" cy="3996444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de-DE" sz="1900" dirty="0"/>
              <a:t>Dies ist nur ein Entwurf der Kriterien; der Gemeinderat soll im Herbst 2024 über die Kriterien diskutieren und sie dann beschließen. </a:t>
            </a:r>
          </a:p>
          <a:p>
            <a:pPr marL="0" indent="0">
              <a:buNone/>
            </a:pPr>
            <a:endParaRPr lang="de-DE" sz="1900" dirty="0"/>
          </a:p>
          <a:p>
            <a:pPr>
              <a:buClr>
                <a:srgbClr val="FF0000"/>
              </a:buClr>
            </a:pPr>
            <a:r>
              <a:rPr lang="de-DE" sz="1900" dirty="0"/>
              <a:t>Mit den Kriterien sollen die Vorschläge, Ideen und möglichen Nutzungskonzepte aus dem ersten Beteiligungsverfahren eingeordnet werden.</a:t>
            </a:r>
          </a:p>
          <a:p>
            <a:endParaRPr lang="de-DE" sz="1900" dirty="0"/>
          </a:p>
          <a:p>
            <a:pPr>
              <a:buClr>
                <a:srgbClr val="FF0000"/>
              </a:buClr>
            </a:pPr>
            <a:r>
              <a:rPr lang="de-DE" sz="1900" dirty="0"/>
              <a:t>Durch nachvollziehbare Kriterien soll eine möglichst offene Diskussion und eine transparente Entscheidung ermöglicht werden.</a:t>
            </a:r>
          </a:p>
          <a:p>
            <a:pPr marL="0" indent="0">
              <a:buNone/>
            </a:pPr>
            <a:endParaRPr lang="de-DE" sz="1900" dirty="0"/>
          </a:p>
          <a:p>
            <a:pPr>
              <a:buClr>
                <a:srgbClr val="FF0000"/>
              </a:buClr>
            </a:pPr>
            <a:r>
              <a:rPr lang="de-DE" sz="1900" dirty="0"/>
              <a:t>Die Kriterien zeigen die große Bandbreite der Aspekte, die bei einer Entscheidung zu beachten sind. Sie sind bewusst nicht hierarchisiert, weil sie miteinander abgewogen werden müssen.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6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1016732"/>
            <a:ext cx="8569325" cy="828092"/>
          </a:xfrm>
        </p:spPr>
        <p:txBody>
          <a:bodyPr/>
          <a:lstStyle/>
          <a:p>
            <a:r>
              <a:rPr lang="de-DE" sz="2800" dirty="0" smtClean="0"/>
              <a:t>Fünf Bewertungskriterien </a:t>
            </a:r>
            <a:br>
              <a:rPr lang="de-DE" sz="2800" dirty="0" smtClean="0"/>
            </a:br>
            <a:r>
              <a:rPr lang="de-DE" sz="2600" dirty="0" smtClean="0"/>
              <a:t>1</a:t>
            </a:r>
            <a:r>
              <a:rPr lang="de-DE" sz="2600" dirty="0"/>
              <a:t>. </a:t>
            </a:r>
            <a:r>
              <a:rPr lang="de-DE" sz="2600" dirty="0" smtClean="0"/>
              <a:t>Was </a:t>
            </a:r>
            <a:r>
              <a:rPr lang="de-DE" sz="2600" dirty="0"/>
              <a:t>ist der Mehrwert für die Stadtgesellschaft?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2168860"/>
            <a:ext cx="8569324" cy="4104456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de-DE" sz="1900" dirty="0"/>
              <a:t>Dient das gewünschte Ziel / die gewünschte Nutzung der Tübinger Stadtgesellschaft?</a:t>
            </a:r>
          </a:p>
          <a:p>
            <a:endParaRPr lang="de-DE" sz="1900" dirty="0"/>
          </a:p>
          <a:p>
            <a:pPr lvl="0">
              <a:buClr>
                <a:srgbClr val="FF0000"/>
              </a:buClr>
            </a:pPr>
            <a:r>
              <a:rPr lang="de-DE" sz="1900" dirty="0"/>
              <a:t>Ist das Konzept für möglichst große Teile der Stadtgesellschaft relevant? Ist es so vielschichtig, dass es unterschiedliche Personengruppen anspricht?</a:t>
            </a:r>
          </a:p>
          <a:p>
            <a:pPr lvl="0"/>
            <a:endParaRPr lang="de-DE" sz="1900" dirty="0"/>
          </a:p>
          <a:p>
            <a:pPr lvl="0">
              <a:buClr>
                <a:srgbClr val="FF0000"/>
              </a:buClr>
            </a:pPr>
            <a:r>
              <a:rPr lang="de-DE" sz="1900" dirty="0"/>
              <a:t>Hat die Idee eine gesellschaftliche Relevanz? Gibt sie Antworten auf Fragen, die uns als Stadtgesellschaft heute und in Zukunft bewegen?</a:t>
            </a:r>
          </a:p>
          <a:p>
            <a:pPr lvl="0"/>
            <a:endParaRPr lang="de-DE" sz="1900" dirty="0"/>
          </a:p>
          <a:p>
            <a:pPr lvl="0">
              <a:buClr>
                <a:srgbClr val="FF0000"/>
              </a:buClr>
            </a:pPr>
            <a:r>
              <a:rPr lang="de-DE" sz="1900" dirty="0"/>
              <a:t>Wie gut passt die Idee städtebaulich an diesen besonderen Ort und nach Tübingen?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4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Fünf Bewertungskriterien</a:t>
            </a:r>
            <a:br>
              <a:rPr lang="de-DE" sz="2800" dirty="0"/>
            </a:br>
            <a:r>
              <a:rPr lang="de-DE" sz="2600" dirty="0"/>
              <a:t>2. Welche Bedarfe gibt es heute und zukünftig?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2204864"/>
            <a:ext cx="8569324" cy="4068452"/>
          </a:xfrm>
        </p:spPr>
        <p:txBody>
          <a:bodyPr/>
          <a:lstStyle/>
          <a:p>
            <a:pPr lvl="0">
              <a:buClr>
                <a:schemeClr val="accent1"/>
              </a:buClr>
            </a:pPr>
            <a:r>
              <a:rPr lang="de-DE" sz="1900" dirty="0"/>
              <a:t>Gibt es einen reellen Bedarf für die Umsetzung der Idee?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Wird der Bedarf vielleicht bereits an einer anderen Stelle in Tübingen gedeckt?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Ist der Bedarf auch in Zukunft vorhanden?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Widerspricht die Nutzungsidee bereits getroffenen Entwicklungsentscheidungen/ Entwicklungsstrategien der Stadt?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Profitiert das Konzept von der hohen Zentralität des Ortes oder könnte er auch an alternativen Standorten umgesetzt werden?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Fünf Bewertungskriterien</a:t>
            </a:r>
            <a:br>
              <a:rPr lang="de-DE" sz="2800" dirty="0"/>
            </a:br>
            <a:r>
              <a:rPr lang="de-DE" sz="2600" dirty="0"/>
              <a:t>3. Welche Auswirkungen ergeben sich aus der Idee?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2276872"/>
            <a:ext cx="8569324" cy="3996444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1900" dirty="0"/>
              <a:t>Welche Auswirkungen wird die Umsetzung der Idee auf das direkte Umfeld, die südliche Innenstadt, die Altstadt und die Gesamtstadt haben?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Sind kritische Verlagerungen oder Verdrängungen zu erwarten? Entsteht z.B. eine Konkurrenz, die der Altstadt schadet?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Können Synergien mit vorhandenen Nutzungen im Umfeld erreicht werden?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Schließt die Idee andere Ideen aus oder ist sie mit anderen Ideen kombinierbar?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1016732"/>
            <a:ext cx="8569325" cy="1116124"/>
          </a:xfrm>
        </p:spPr>
        <p:txBody>
          <a:bodyPr/>
          <a:lstStyle/>
          <a:p>
            <a:r>
              <a:rPr lang="de-DE" sz="2800" dirty="0"/>
              <a:t>Fünf Bewertungskriterien</a:t>
            </a:r>
            <a:br>
              <a:rPr lang="de-DE" sz="2800" dirty="0"/>
            </a:br>
            <a:r>
              <a:rPr lang="de-DE" sz="2400" dirty="0"/>
              <a:t>4. Wie steht es um Realisierbarkeit </a:t>
            </a:r>
            <a:r>
              <a:rPr lang="de-DE" sz="2400" dirty="0" smtClean="0"/>
              <a:t>und Wirtschaftlichkeit</a:t>
            </a:r>
            <a:r>
              <a:rPr lang="de-DE" sz="24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7" y="2204864"/>
            <a:ext cx="8569325" cy="4068452"/>
          </a:xfrm>
        </p:spPr>
        <p:txBody>
          <a:bodyPr/>
          <a:lstStyle/>
          <a:p>
            <a:pPr lvl="0">
              <a:buClr>
                <a:schemeClr val="accent1"/>
              </a:buClr>
            </a:pPr>
            <a:r>
              <a:rPr lang="de-DE" sz="1900" dirty="0"/>
              <a:t>Ist die Idee an dieser Stelle durch Dritte und/oder durch die Stadt planerisch und finanziell realistisch umsetzbar? Gibt es geeignete Akteure?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Welche Auswirkungen hat das Konzept auf die kommunalen Finanzen – sowohl kurz- als auch langfristig?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In welchem Zeitraum kann die Idee umgesetzt werden? Wie hoch sind die Risiken?</a:t>
            </a:r>
          </a:p>
          <a:p>
            <a:pPr lvl="0">
              <a:buClr>
                <a:schemeClr val="accent1"/>
              </a:buClr>
            </a:pPr>
            <a:endParaRPr lang="de-DE" sz="1900" dirty="0"/>
          </a:p>
          <a:p>
            <a:pPr lvl="0">
              <a:buClr>
                <a:schemeClr val="accent1"/>
              </a:buClr>
            </a:pPr>
            <a:r>
              <a:rPr lang="de-DE" sz="1900" dirty="0"/>
              <a:t>Wie anpassungsfähig und robust ist das Konzept? Kann es auf Veränderungen reagieren?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7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7" y="1016732"/>
            <a:ext cx="8569325" cy="1476164"/>
          </a:xfrm>
        </p:spPr>
        <p:txBody>
          <a:bodyPr/>
          <a:lstStyle/>
          <a:p>
            <a:r>
              <a:rPr lang="de-DE" sz="2800" dirty="0"/>
              <a:t>Fünf Bewertungskriterien</a:t>
            </a:r>
            <a:br>
              <a:rPr lang="de-DE" sz="2800" dirty="0"/>
            </a:br>
            <a:r>
              <a:rPr lang="de-DE" sz="2600" dirty="0"/>
              <a:t>5. Welche Auswirkungen ergeben sich auf das globale und lokale Klima?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7" y="2852936"/>
            <a:ext cx="8569325" cy="342038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1900" dirty="0"/>
              <a:t>Werden klimapolitische Ziele der Stadt durch die Umsetzung gestärkt oder gefährdet?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Wie wirkt sich die Umsetzung der Idee auf das Stadtklima aus?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Welche Auswirkungen hat die Idee auf Biodiversität und Grünqualitäten?</a:t>
            </a:r>
          </a:p>
          <a:p>
            <a:pPr>
              <a:buClr>
                <a:schemeClr val="accent1"/>
              </a:buClr>
            </a:pPr>
            <a:endParaRPr lang="de-DE" sz="1900" dirty="0"/>
          </a:p>
          <a:p>
            <a:pPr>
              <a:buClr>
                <a:schemeClr val="accent1"/>
              </a:buClr>
            </a:pPr>
            <a:r>
              <a:rPr lang="de-DE" sz="1900" dirty="0"/>
              <a:t>Wie ökologisch nachhaltig ist die Idee?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1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Kultur und öffentliches Leben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16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685800">
              <a:lnSpc>
                <a:spcPct val="200000"/>
              </a:lnSpc>
              <a:spcBef>
                <a:spcPct val="20000"/>
              </a:spcBef>
              <a:buClr>
                <a:srgbClr val="FF0000"/>
              </a:buClr>
              <a:buNone/>
            </a:pP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19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Bürger_innentreffpunkte</a:t>
            </a:r>
            <a:r>
              <a:rPr lang="de-DE" sz="1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/Mehrzweck-Räume </a:t>
            </a: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(61)</a:t>
            </a:r>
          </a:p>
          <a:p>
            <a:pPr marL="0" lvl="0" indent="0" defTabSz="685800">
              <a:lnSpc>
                <a:spcPct val="200000"/>
              </a:lnSpc>
              <a:spcBef>
                <a:spcPct val="20000"/>
              </a:spcBef>
              <a:buClr>
                <a:srgbClr val="FF0000"/>
              </a:buClr>
              <a:buNone/>
            </a:pPr>
            <a:r>
              <a:rPr lang="de-DE" sz="1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Bildungseinrichtung </a:t>
            </a: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(14)</a:t>
            </a:r>
          </a:p>
          <a:p>
            <a:pPr marL="0" lvl="0" indent="0" defTabSz="685800">
              <a:lnSpc>
                <a:spcPct val="200000"/>
              </a:lnSpc>
              <a:spcBef>
                <a:spcPct val="20000"/>
              </a:spcBef>
              <a:buClr>
                <a:srgbClr val="FF0000"/>
              </a:buClr>
              <a:buNone/>
            </a:pPr>
            <a:r>
              <a:rPr lang="de-DE" sz="1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Konzerthalle </a:t>
            </a: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(116)</a:t>
            </a:r>
          </a:p>
          <a:p>
            <a:pPr marL="0" lvl="0" indent="0" defTabSz="685800">
              <a:lnSpc>
                <a:spcPct val="200000"/>
              </a:lnSpc>
              <a:spcBef>
                <a:spcPct val="20000"/>
              </a:spcBef>
              <a:buClr>
                <a:srgbClr val="FF0000"/>
              </a:buClr>
              <a:buNone/>
            </a:pPr>
            <a:r>
              <a:rPr lang="de-DE" sz="1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Museum </a:t>
            </a: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(27)</a:t>
            </a:r>
          </a:p>
          <a:p>
            <a:pPr marL="0" lvl="0" indent="0" defTabSz="685800">
              <a:lnSpc>
                <a:spcPct val="200000"/>
              </a:lnSpc>
              <a:spcBef>
                <a:spcPct val="20000"/>
              </a:spcBef>
              <a:buClr>
                <a:srgbClr val="FF0000"/>
              </a:buClr>
              <a:buNone/>
            </a:pPr>
            <a:r>
              <a:rPr lang="de-DE" sz="1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Schwimmbad </a:t>
            </a:r>
            <a:r>
              <a:rPr lang="de-DE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(11)</a:t>
            </a:r>
          </a:p>
          <a:p>
            <a:endParaRPr lang="de-DE" dirty="0"/>
          </a:p>
        </p:txBody>
      </p:sp>
      <p:sp>
        <p:nvSpPr>
          <p:cNvPr id="9" name="Träne 8">
            <a:extLst>
              <a:ext uri="{FF2B5EF4-FFF2-40B4-BE49-F238E27FC236}">
                <a16:creationId xmlns:a16="http://schemas.microsoft.com/office/drawing/2014/main" id="{B59990F0-AA85-4476-8E91-4D15747F263C}"/>
              </a:ext>
            </a:extLst>
          </p:cNvPr>
          <p:cNvSpPr>
            <a:spLocks noChangeAspect="1"/>
          </p:cNvSpPr>
          <p:nvPr/>
        </p:nvSpPr>
        <p:spPr>
          <a:xfrm rot="8157019">
            <a:off x="523214" y="1926384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räne 9">
            <a:extLst>
              <a:ext uri="{FF2B5EF4-FFF2-40B4-BE49-F238E27FC236}">
                <a16:creationId xmlns:a16="http://schemas.microsoft.com/office/drawing/2014/main" id="{311FDB63-902E-48F9-837E-884AD2894017}"/>
              </a:ext>
            </a:extLst>
          </p:cNvPr>
          <p:cNvSpPr>
            <a:spLocks noChangeAspect="1"/>
          </p:cNvSpPr>
          <p:nvPr/>
        </p:nvSpPr>
        <p:spPr>
          <a:xfrm rot="8157019">
            <a:off x="523213" y="2538567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räne 10">
            <a:extLst>
              <a:ext uri="{FF2B5EF4-FFF2-40B4-BE49-F238E27FC236}">
                <a16:creationId xmlns:a16="http://schemas.microsoft.com/office/drawing/2014/main" id="{311FDB63-902E-48F9-837E-884AD2894017}"/>
              </a:ext>
            </a:extLst>
          </p:cNvPr>
          <p:cNvSpPr>
            <a:spLocks noChangeAspect="1"/>
          </p:cNvSpPr>
          <p:nvPr/>
        </p:nvSpPr>
        <p:spPr>
          <a:xfrm rot="8157019">
            <a:off x="523213" y="3134860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räne 11">
            <a:extLst>
              <a:ext uri="{FF2B5EF4-FFF2-40B4-BE49-F238E27FC236}">
                <a16:creationId xmlns:a16="http://schemas.microsoft.com/office/drawing/2014/main" id="{311FDB63-902E-48F9-837E-884AD2894017}"/>
              </a:ext>
            </a:extLst>
          </p:cNvPr>
          <p:cNvSpPr>
            <a:spLocks noChangeAspect="1"/>
          </p:cNvSpPr>
          <p:nvPr/>
        </p:nvSpPr>
        <p:spPr>
          <a:xfrm rot="8157019">
            <a:off x="523212" y="3747417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räne 12">
            <a:extLst>
              <a:ext uri="{FF2B5EF4-FFF2-40B4-BE49-F238E27FC236}">
                <a16:creationId xmlns:a16="http://schemas.microsoft.com/office/drawing/2014/main" id="{311FDB63-902E-48F9-837E-884AD2894017}"/>
              </a:ext>
            </a:extLst>
          </p:cNvPr>
          <p:cNvSpPr>
            <a:spLocks noChangeAspect="1"/>
          </p:cNvSpPr>
          <p:nvPr/>
        </p:nvSpPr>
        <p:spPr>
          <a:xfrm rot="8157019">
            <a:off x="523212" y="4343711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B89F7EA-25D5-4CA4-BF27-E266425DA695}"/>
              </a:ext>
            </a:extLst>
          </p:cNvPr>
          <p:cNvSpPr>
            <a:spLocks noChangeAspect="1"/>
          </p:cNvSpPr>
          <p:nvPr/>
        </p:nvSpPr>
        <p:spPr>
          <a:xfrm rot="8203744">
            <a:off x="611515" y="2006197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B89F7EA-25D5-4CA4-BF27-E266425DA695}"/>
              </a:ext>
            </a:extLst>
          </p:cNvPr>
          <p:cNvSpPr>
            <a:spLocks noChangeAspect="1"/>
          </p:cNvSpPr>
          <p:nvPr/>
        </p:nvSpPr>
        <p:spPr>
          <a:xfrm rot="8203744">
            <a:off x="611514" y="2636870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B89F7EA-25D5-4CA4-BF27-E266425DA695}"/>
              </a:ext>
            </a:extLst>
          </p:cNvPr>
          <p:cNvSpPr>
            <a:spLocks noChangeAspect="1"/>
          </p:cNvSpPr>
          <p:nvPr/>
        </p:nvSpPr>
        <p:spPr>
          <a:xfrm rot="8203744">
            <a:off x="611515" y="3231295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B89F7EA-25D5-4CA4-BF27-E266425DA695}"/>
              </a:ext>
            </a:extLst>
          </p:cNvPr>
          <p:cNvSpPr>
            <a:spLocks noChangeAspect="1"/>
          </p:cNvSpPr>
          <p:nvPr/>
        </p:nvSpPr>
        <p:spPr>
          <a:xfrm rot="8203744">
            <a:off x="611514" y="3843941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B89F7EA-25D5-4CA4-BF27-E266425DA695}"/>
              </a:ext>
            </a:extLst>
          </p:cNvPr>
          <p:cNvSpPr>
            <a:spLocks noChangeAspect="1"/>
          </p:cNvSpPr>
          <p:nvPr/>
        </p:nvSpPr>
        <p:spPr>
          <a:xfrm rot="8203744">
            <a:off x="611514" y="4432013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A623BD3-6EAF-4874-B9E1-5F9CC607C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/>
          <a:stretch/>
        </p:blipFill>
        <p:spPr>
          <a:xfrm>
            <a:off x="5148064" y="3368593"/>
            <a:ext cx="3708598" cy="278010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8EB66AF-A15D-4CA1-8577-5A0615FB68F4}"/>
              </a:ext>
            </a:extLst>
          </p:cNvPr>
          <p:cNvSpPr txBox="1"/>
          <p:nvPr/>
        </p:nvSpPr>
        <p:spPr>
          <a:xfrm>
            <a:off x="7315856" y="6148698"/>
            <a:ext cx="1540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Beitrag von </a:t>
            </a:r>
            <a:r>
              <a:rPr lang="de-DE" sz="800" dirty="0" err="1"/>
              <a:t>T.c.E</a:t>
            </a:r>
            <a:r>
              <a:rPr lang="de-DE" sz="800" dirty="0"/>
              <a:t>. am 28.11.2023</a:t>
            </a:r>
          </a:p>
        </p:txBody>
      </p:sp>
    </p:spTree>
    <p:extLst>
      <p:ext uri="{BB962C8B-B14F-4D97-AF65-F5344CB8AC3E}">
        <p14:creationId xmlns:p14="http://schemas.microsoft.com/office/powerpoint/2010/main" val="1310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1900" dirty="0" smtClean="0"/>
              <a:t>	Teilweise </a:t>
            </a:r>
            <a:r>
              <a:rPr lang="de-DE" sz="1900" dirty="0"/>
              <a:t>Begrünung (121)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900" dirty="0" smtClean="0"/>
              <a:t>	Spielplatz </a:t>
            </a:r>
            <a:r>
              <a:rPr lang="de-DE" sz="1900" dirty="0"/>
              <a:t>(62)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900" dirty="0" smtClean="0"/>
              <a:t>	Parkanlage </a:t>
            </a:r>
            <a:r>
              <a:rPr lang="de-DE" sz="1900" dirty="0"/>
              <a:t>(</a:t>
            </a:r>
            <a:r>
              <a:rPr lang="de-DE" sz="1600" dirty="0"/>
              <a:t>vollständige Begrünung</a:t>
            </a:r>
            <a:r>
              <a:rPr lang="de-DE" sz="1900" dirty="0"/>
              <a:t>) (131)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sz="1900" dirty="0" smtClean="0"/>
              <a:t>	Sportanlagen </a:t>
            </a:r>
            <a:r>
              <a:rPr lang="de-DE" sz="1900" dirty="0"/>
              <a:t>(42)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17</a:t>
            </a:fld>
            <a:endParaRPr lang="de-DE"/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E7262C39-DA04-4678-BDA6-B0486CB32F0D}"/>
              </a:ext>
            </a:extLst>
          </p:cNvPr>
          <p:cNvSpPr>
            <a:spLocks noChangeAspect="1"/>
          </p:cNvSpPr>
          <p:nvPr/>
        </p:nvSpPr>
        <p:spPr>
          <a:xfrm rot="8157019">
            <a:off x="736917" y="1818371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räne 7">
            <a:extLst>
              <a:ext uri="{FF2B5EF4-FFF2-40B4-BE49-F238E27FC236}">
                <a16:creationId xmlns:a16="http://schemas.microsoft.com/office/drawing/2014/main" id="{E7262C39-DA04-4678-BDA6-B0486CB32F0D}"/>
              </a:ext>
            </a:extLst>
          </p:cNvPr>
          <p:cNvSpPr>
            <a:spLocks noChangeAspect="1"/>
          </p:cNvSpPr>
          <p:nvPr/>
        </p:nvSpPr>
        <p:spPr>
          <a:xfrm rot="8157019">
            <a:off x="744629" y="2414664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räne 8">
            <a:extLst>
              <a:ext uri="{FF2B5EF4-FFF2-40B4-BE49-F238E27FC236}">
                <a16:creationId xmlns:a16="http://schemas.microsoft.com/office/drawing/2014/main" id="{E7262C39-DA04-4678-BDA6-B0486CB32F0D}"/>
              </a:ext>
            </a:extLst>
          </p:cNvPr>
          <p:cNvSpPr>
            <a:spLocks noChangeAspect="1"/>
          </p:cNvSpPr>
          <p:nvPr/>
        </p:nvSpPr>
        <p:spPr>
          <a:xfrm rot="8157019">
            <a:off x="744629" y="3010956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räne 9">
            <a:extLst>
              <a:ext uri="{FF2B5EF4-FFF2-40B4-BE49-F238E27FC236}">
                <a16:creationId xmlns:a16="http://schemas.microsoft.com/office/drawing/2014/main" id="{E7262C39-DA04-4678-BDA6-B0486CB32F0D}"/>
              </a:ext>
            </a:extLst>
          </p:cNvPr>
          <p:cNvSpPr>
            <a:spLocks noChangeAspect="1"/>
          </p:cNvSpPr>
          <p:nvPr/>
        </p:nvSpPr>
        <p:spPr>
          <a:xfrm rot="8157019">
            <a:off x="744630" y="3598342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9EF2992-0A47-4361-B5D3-3406E99CDD16}"/>
              </a:ext>
            </a:extLst>
          </p:cNvPr>
          <p:cNvSpPr>
            <a:spLocks noChangeAspect="1"/>
          </p:cNvSpPr>
          <p:nvPr/>
        </p:nvSpPr>
        <p:spPr>
          <a:xfrm rot="8203744">
            <a:off x="825219" y="1911128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EF2992-0A47-4361-B5D3-3406E99CDD16}"/>
              </a:ext>
            </a:extLst>
          </p:cNvPr>
          <p:cNvSpPr>
            <a:spLocks noChangeAspect="1"/>
          </p:cNvSpPr>
          <p:nvPr/>
        </p:nvSpPr>
        <p:spPr>
          <a:xfrm rot="8203744">
            <a:off x="832931" y="2509999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EF2992-0A47-4361-B5D3-3406E99CDD16}"/>
              </a:ext>
            </a:extLst>
          </p:cNvPr>
          <p:cNvSpPr>
            <a:spLocks noChangeAspect="1"/>
          </p:cNvSpPr>
          <p:nvPr/>
        </p:nvSpPr>
        <p:spPr>
          <a:xfrm rot="8203744">
            <a:off x="832930" y="3094806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EF2992-0A47-4361-B5D3-3406E99CDD16}"/>
              </a:ext>
            </a:extLst>
          </p:cNvPr>
          <p:cNvSpPr>
            <a:spLocks noChangeAspect="1"/>
          </p:cNvSpPr>
          <p:nvPr/>
        </p:nvSpPr>
        <p:spPr>
          <a:xfrm rot="8203744">
            <a:off x="833043" y="3685186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1F667DD-5523-46BF-8687-23B07856E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76521"/>
            <a:ext cx="3702517" cy="277688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E047CE3-1570-4690-A2E8-EE97D8194169}"/>
              </a:ext>
            </a:extLst>
          </p:cNvPr>
          <p:cNvSpPr txBox="1"/>
          <p:nvPr/>
        </p:nvSpPr>
        <p:spPr>
          <a:xfrm>
            <a:off x="7013039" y="6005640"/>
            <a:ext cx="1899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Bärbel Oberdörfer-</a:t>
            </a:r>
            <a:r>
              <a:rPr lang="de-DE" sz="800" dirty="0" err="1"/>
              <a:t>Bunjes</a:t>
            </a:r>
            <a:r>
              <a:rPr lang="de-DE" sz="800" dirty="0"/>
              <a:t> am 10.11.2023</a:t>
            </a:r>
          </a:p>
        </p:txBody>
      </p:sp>
    </p:spTree>
    <p:extLst>
      <p:ext uri="{BB962C8B-B14F-4D97-AF65-F5344CB8AC3E}">
        <p14:creationId xmlns:p14="http://schemas.microsoft.com/office/powerpoint/2010/main" val="19489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Wohnquartier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	</a:t>
            </a:r>
          </a:p>
          <a:p>
            <a:pPr marL="0" indent="0">
              <a:buNone/>
            </a:pPr>
            <a:r>
              <a:rPr lang="de-DE" sz="1900" dirty="0" smtClean="0"/>
              <a:t>	Wohnraum </a:t>
            </a:r>
            <a:r>
              <a:rPr lang="de-DE" sz="1900" dirty="0"/>
              <a:t>(</a:t>
            </a:r>
            <a:r>
              <a:rPr lang="de-DE" sz="1600" dirty="0"/>
              <a:t>inkl. Studentisches Wohnen</a:t>
            </a:r>
            <a:r>
              <a:rPr lang="de-DE" sz="1900" dirty="0"/>
              <a:t>) (61)</a:t>
            </a:r>
          </a:p>
          <a:p>
            <a:endParaRPr lang="de-DE" sz="19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18</a:t>
            </a:fld>
            <a:endParaRPr lang="de-DE"/>
          </a:p>
        </p:txBody>
      </p:sp>
      <p:sp>
        <p:nvSpPr>
          <p:cNvPr id="20" name="Träne 19">
            <a:extLst>
              <a:ext uri="{FF2B5EF4-FFF2-40B4-BE49-F238E27FC236}">
                <a16:creationId xmlns:a16="http://schemas.microsoft.com/office/drawing/2014/main" id="{4CA1EF1E-4E8F-420D-9CE2-FDA925A5DFE9}"/>
              </a:ext>
            </a:extLst>
          </p:cNvPr>
          <p:cNvSpPr>
            <a:spLocks noChangeAspect="1"/>
          </p:cNvSpPr>
          <p:nvPr/>
        </p:nvSpPr>
        <p:spPr>
          <a:xfrm rot="8157019">
            <a:off x="811246" y="1926383"/>
            <a:ext cx="268928" cy="268928"/>
          </a:xfrm>
          <a:prstGeom prst="teardrop">
            <a:avLst>
              <a:gd name="adj" fmla="val 13848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3DB2BB-E2B7-443D-B8EB-E1F87C47FC09}"/>
              </a:ext>
            </a:extLst>
          </p:cNvPr>
          <p:cNvSpPr>
            <a:spLocks noChangeAspect="1"/>
          </p:cNvSpPr>
          <p:nvPr/>
        </p:nvSpPr>
        <p:spPr>
          <a:xfrm rot="8203744">
            <a:off x="899549" y="2014686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738A742-A783-45AB-A60D-440BA03E7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50" y="3212976"/>
            <a:ext cx="4288824" cy="285977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52FC0325-067B-4FB0-BEF9-2B8FCC07ACC8}"/>
              </a:ext>
            </a:extLst>
          </p:cNvPr>
          <p:cNvSpPr txBox="1"/>
          <p:nvPr/>
        </p:nvSpPr>
        <p:spPr>
          <a:xfrm>
            <a:off x="7285354" y="6073331"/>
            <a:ext cx="1571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Sabine </a:t>
            </a:r>
            <a:r>
              <a:rPr lang="de-DE" sz="800" dirty="0" err="1"/>
              <a:t>Schmincke</a:t>
            </a:r>
            <a:r>
              <a:rPr lang="de-DE" sz="800" dirty="0"/>
              <a:t> am </a:t>
            </a:r>
            <a:r>
              <a:rPr lang="de-DE" sz="800" dirty="0" smtClean="0"/>
              <a:t>1.12.2023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976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Handel und Gewerbe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7" y="1556792"/>
            <a:ext cx="8569324" cy="4572508"/>
          </a:xfrm>
        </p:spPr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de-DE" sz="1900" dirty="0" smtClean="0"/>
              <a:t>	Einkäufe </a:t>
            </a:r>
            <a:r>
              <a:rPr lang="de-DE" sz="1900" dirty="0"/>
              <a:t>(35)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sz="1900" dirty="0" smtClean="0"/>
              <a:t>	Festplatz </a:t>
            </a:r>
            <a:r>
              <a:rPr lang="de-DE" sz="1900" dirty="0"/>
              <a:t>/ Rummelplatz (26)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sz="1900" dirty="0" smtClean="0"/>
              <a:t>	Gastronomie </a:t>
            </a:r>
            <a:r>
              <a:rPr lang="de-DE" sz="1900" dirty="0"/>
              <a:t>(53)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sz="1900" dirty="0" smtClean="0"/>
              <a:t>	Markt/Markthalle/</a:t>
            </a:r>
            <a:r>
              <a:rPr lang="de-DE" sz="1900" dirty="0" err="1" smtClean="0"/>
              <a:t>Foodcourt</a:t>
            </a:r>
            <a:r>
              <a:rPr lang="de-DE" sz="1900" dirty="0" smtClean="0"/>
              <a:t> </a:t>
            </a:r>
            <a:r>
              <a:rPr lang="de-DE" sz="1900" dirty="0"/>
              <a:t>(33)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sz="1900" dirty="0" smtClean="0"/>
              <a:t>	Hotel </a:t>
            </a:r>
            <a:r>
              <a:rPr lang="de-DE" sz="1900" dirty="0"/>
              <a:t>(5)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19</a:t>
            </a:fld>
            <a:endParaRPr lang="de-DE"/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B1FCA320-16BA-40CC-9AAD-87756B7F0C3A}"/>
              </a:ext>
            </a:extLst>
          </p:cNvPr>
          <p:cNvSpPr>
            <a:spLocks noChangeAspect="1"/>
          </p:cNvSpPr>
          <p:nvPr/>
        </p:nvSpPr>
        <p:spPr>
          <a:xfrm rot="8157019">
            <a:off x="811246" y="1926385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327CCD3-DE66-491C-8EF1-EB69B6B6DB5D}"/>
              </a:ext>
            </a:extLst>
          </p:cNvPr>
          <p:cNvSpPr>
            <a:spLocks noChangeAspect="1"/>
          </p:cNvSpPr>
          <p:nvPr/>
        </p:nvSpPr>
        <p:spPr>
          <a:xfrm rot="8203744">
            <a:off x="899549" y="2014688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räne 8">
            <a:extLst>
              <a:ext uri="{FF2B5EF4-FFF2-40B4-BE49-F238E27FC236}">
                <a16:creationId xmlns:a16="http://schemas.microsoft.com/office/drawing/2014/main" id="{34505533-626E-4F69-9069-CAB46C8A60A3}"/>
              </a:ext>
            </a:extLst>
          </p:cNvPr>
          <p:cNvSpPr>
            <a:spLocks noChangeAspect="1"/>
          </p:cNvSpPr>
          <p:nvPr/>
        </p:nvSpPr>
        <p:spPr>
          <a:xfrm rot="8157019">
            <a:off x="811246" y="2576595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639468-643E-4095-80DA-3CEBE8262E5C}"/>
              </a:ext>
            </a:extLst>
          </p:cNvPr>
          <p:cNvSpPr>
            <a:spLocks noChangeAspect="1"/>
          </p:cNvSpPr>
          <p:nvPr/>
        </p:nvSpPr>
        <p:spPr>
          <a:xfrm rot="8203744">
            <a:off x="899549" y="2664898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räne 10">
            <a:extLst>
              <a:ext uri="{FF2B5EF4-FFF2-40B4-BE49-F238E27FC236}">
                <a16:creationId xmlns:a16="http://schemas.microsoft.com/office/drawing/2014/main" id="{CBF8711F-BFAD-4C44-A35C-8CF4F5C2C237}"/>
              </a:ext>
            </a:extLst>
          </p:cNvPr>
          <p:cNvSpPr>
            <a:spLocks noChangeAspect="1"/>
          </p:cNvSpPr>
          <p:nvPr/>
        </p:nvSpPr>
        <p:spPr>
          <a:xfrm rot="8157019">
            <a:off x="811507" y="3284469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CF44BA-BAD4-42EB-ABDE-904D219C99CB}"/>
              </a:ext>
            </a:extLst>
          </p:cNvPr>
          <p:cNvSpPr>
            <a:spLocks noChangeAspect="1"/>
          </p:cNvSpPr>
          <p:nvPr/>
        </p:nvSpPr>
        <p:spPr>
          <a:xfrm rot="8203744">
            <a:off x="899810" y="3372772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räne 12">
            <a:extLst>
              <a:ext uri="{FF2B5EF4-FFF2-40B4-BE49-F238E27FC236}">
                <a16:creationId xmlns:a16="http://schemas.microsoft.com/office/drawing/2014/main" id="{FE1720C9-7258-409D-B3A9-8F25790DC8A9}"/>
              </a:ext>
            </a:extLst>
          </p:cNvPr>
          <p:cNvSpPr>
            <a:spLocks noChangeAspect="1"/>
          </p:cNvSpPr>
          <p:nvPr/>
        </p:nvSpPr>
        <p:spPr>
          <a:xfrm rot="8157019">
            <a:off x="811246" y="3953812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0A0495F-3950-42D3-8E48-4391A45DC0A0}"/>
              </a:ext>
            </a:extLst>
          </p:cNvPr>
          <p:cNvSpPr>
            <a:spLocks noChangeAspect="1"/>
          </p:cNvSpPr>
          <p:nvPr/>
        </p:nvSpPr>
        <p:spPr>
          <a:xfrm rot="8203744">
            <a:off x="899549" y="4042115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räne 14">
            <a:extLst>
              <a:ext uri="{FF2B5EF4-FFF2-40B4-BE49-F238E27FC236}">
                <a16:creationId xmlns:a16="http://schemas.microsoft.com/office/drawing/2014/main" id="{82EE76EA-5539-4A9E-9734-CA6A99BA8F2A}"/>
              </a:ext>
            </a:extLst>
          </p:cNvPr>
          <p:cNvSpPr>
            <a:spLocks noChangeAspect="1"/>
          </p:cNvSpPr>
          <p:nvPr/>
        </p:nvSpPr>
        <p:spPr>
          <a:xfrm rot="8157019">
            <a:off x="811246" y="4626670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94FD28A-588E-4DE2-845C-69ACBB679FB9}"/>
              </a:ext>
            </a:extLst>
          </p:cNvPr>
          <p:cNvSpPr>
            <a:spLocks noChangeAspect="1"/>
          </p:cNvSpPr>
          <p:nvPr/>
        </p:nvSpPr>
        <p:spPr>
          <a:xfrm rot="8203744">
            <a:off x="878966" y="4711581"/>
            <a:ext cx="132480" cy="1324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räne 16">
            <a:extLst>
              <a:ext uri="{FF2B5EF4-FFF2-40B4-BE49-F238E27FC236}">
                <a16:creationId xmlns:a16="http://schemas.microsoft.com/office/drawing/2014/main" id="{37ED8BA9-BD5B-4EBC-BF3A-32A791721BEA}"/>
              </a:ext>
            </a:extLst>
          </p:cNvPr>
          <p:cNvSpPr>
            <a:spLocks noChangeAspect="1"/>
          </p:cNvSpPr>
          <p:nvPr/>
        </p:nvSpPr>
        <p:spPr>
          <a:xfrm rot="8157019">
            <a:off x="818320" y="4619114"/>
            <a:ext cx="268928" cy="268928"/>
          </a:xfrm>
          <a:prstGeom prst="teardrop">
            <a:avLst>
              <a:gd name="adj" fmla="val 13848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DC58E29-05A9-40B4-B588-D86B1BB6BA3E}"/>
              </a:ext>
            </a:extLst>
          </p:cNvPr>
          <p:cNvSpPr>
            <a:spLocks noChangeAspect="1"/>
          </p:cNvSpPr>
          <p:nvPr/>
        </p:nvSpPr>
        <p:spPr>
          <a:xfrm rot="8203744">
            <a:off x="906623" y="4707417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79A224A-0F42-4FDA-9997-FA4693BC5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76" y="3898141"/>
            <a:ext cx="3559285" cy="2184233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58D5F19-8C80-492F-90B1-C1B499B96366}"/>
              </a:ext>
            </a:extLst>
          </p:cNvPr>
          <p:cNvSpPr txBox="1"/>
          <p:nvPr/>
        </p:nvSpPr>
        <p:spPr>
          <a:xfrm>
            <a:off x="6947164" y="6129300"/>
            <a:ext cx="19094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Fotoquelle Frank </a:t>
            </a:r>
            <a:r>
              <a:rPr lang="de-DE" sz="800" dirty="0" err="1"/>
              <a:t>Hospach</a:t>
            </a:r>
            <a:r>
              <a:rPr lang="de-DE" sz="800" dirty="0"/>
              <a:t> am 23.11.2023</a:t>
            </a:r>
          </a:p>
        </p:txBody>
      </p:sp>
    </p:spTree>
    <p:extLst>
      <p:ext uri="{BB962C8B-B14F-4D97-AF65-F5344CB8AC3E}">
        <p14:creationId xmlns:p14="http://schemas.microsoft.com/office/powerpoint/2010/main" val="38219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Begrüßung</a:t>
            </a:r>
          </a:p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Übersicht der </a:t>
            </a:r>
            <a:r>
              <a:rPr lang="de-DE" dirty="0" err="1"/>
              <a:t>mitmap</a:t>
            </a:r>
            <a:r>
              <a:rPr lang="de-DE" dirty="0"/>
              <a:t>-Ergebnisse</a:t>
            </a:r>
          </a:p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Prozess zur Gestaltung des Europaplatzes</a:t>
            </a:r>
          </a:p>
          <a:p>
            <a:pPr marL="728663" lvl="1" indent="-385763">
              <a:lnSpc>
                <a:spcPct val="150000"/>
              </a:lnSpc>
              <a:buFont typeface="+mj-lt"/>
              <a:buAutoNum type="alphaLcPeriod"/>
            </a:pPr>
            <a:r>
              <a:rPr lang="de-DE" sz="2000" dirty="0"/>
              <a:t>Warum und wie arbeiten wir mit Bewertungskriterien? </a:t>
            </a:r>
          </a:p>
          <a:p>
            <a:pPr marL="728663" lvl="1" indent="-385763">
              <a:lnSpc>
                <a:spcPct val="150000"/>
              </a:lnSpc>
              <a:buFont typeface="+mj-lt"/>
              <a:buAutoNum type="alphaLcPeriod"/>
            </a:pPr>
            <a:r>
              <a:rPr lang="de-DE" sz="2000" dirty="0"/>
              <a:t>Fünf Beurteilungskriterien</a:t>
            </a:r>
          </a:p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Rundgang Steckbriefe: Informieren </a:t>
            </a:r>
            <a:r>
              <a:rPr lang="de-DE" dirty="0" smtClean="0"/>
              <a:t>und </a:t>
            </a:r>
            <a:r>
              <a:rPr lang="de-DE" dirty="0"/>
              <a:t>Ergänzen der Ideen</a:t>
            </a:r>
          </a:p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Zusammenfassung</a:t>
            </a:r>
          </a:p>
          <a:p>
            <a:pPr marL="385763" indent="-385763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dirty="0"/>
              <a:t>Zeitplan </a:t>
            </a:r>
            <a:r>
              <a:rPr lang="de-DE" dirty="0" smtClean="0"/>
              <a:t>und </a:t>
            </a:r>
            <a:r>
              <a:rPr lang="de-DE" dirty="0"/>
              <a:t>Ausblick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Neues am Europaplatz Tübingen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9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Ideen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7" y="1916832"/>
            <a:ext cx="8569324" cy="457250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dirty="0" smtClean="0"/>
              <a:t>	Trinkwasserbrunnen </a:t>
            </a:r>
            <a:r>
              <a:rPr lang="de-DE" dirty="0"/>
              <a:t>(11)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dirty="0" smtClean="0"/>
              <a:t>	PKW-Fläche </a:t>
            </a:r>
            <a:r>
              <a:rPr lang="de-DE" dirty="0"/>
              <a:t>(15)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dirty="0" smtClean="0"/>
              <a:t>	Verfahrenshinweise </a:t>
            </a:r>
            <a:r>
              <a:rPr lang="de-DE" dirty="0"/>
              <a:t>(5)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dirty="0" smtClean="0"/>
              <a:t>	weitere </a:t>
            </a:r>
            <a:r>
              <a:rPr lang="de-DE" dirty="0"/>
              <a:t>Hinweise (84)</a:t>
            </a:r>
          </a:p>
          <a:p>
            <a:pPr marL="361950" lvl="1" indent="0">
              <a:buNone/>
            </a:pPr>
            <a:r>
              <a:rPr lang="de-DE" dirty="0" smtClean="0"/>
              <a:t>	</a:t>
            </a:r>
            <a:r>
              <a:rPr lang="de-DE" sz="1400" dirty="0" smtClean="0"/>
              <a:t>(</a:t>
            </a:r>
            <a:r>
              <a:rPr lang="de-DE" sz="1400" dirty="0"/>
              <a:t>z.B. Schutzraum für Frauen, Kunstinstallationen, </a:t>
            </a:r>
            <a:endParaRPr lang="de-DE" sz="1400" dirty="0" smtClean="0"/>
          </a:p>
          <a:p>
            <a:pPr marL="361950" lvl="1" indent="0">
              <a:buNone/>
            </a:pPr>
            <a:r>
              <a:rPr lang="de-DE" sz="1400" dirty="0"/>
              <a:t>	</a:t>
            </a:r>
            <a:r>
              <a:rPr lang="de-DE" sz="1400" dirty="0" err="1" smtClean="0"/>
              <a:t>OpenAir</a:t>
            </a:r>
            <a:r>
              <a:rPr lang="de-DE" sz="1400" dirty="0" smtClean="0"/>
              <a:t> </a:t>
            </a:r>
            <a:r>
              <a:rPr lang="de-DE" sz="1400" dirty="0"/>
              <a:t>Aktionsflächen)</a:t>
            </a:r>
          </a:p>
          <a:p>
            <a:pPr lvl="1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20</a:t>
            </a:fld>
            <a:endParaRPr lang="de-DE"/>
          </a:p>
        </p:txBody>
      </p:sp>
      <p:sp>
        <p:nvSpPr>
          <p:cNvPr id="7" name="Träne 6">
            <a:extLst>
              <a:ext uri="{FF2B5EF4-FFF2-40B4-BE49-F238E27FC236}">
                <a16:creationId xmlns:a16="http://schemas.microsoft.com/office/drawing/2014/main" id="{AF409F59-5E69-4688-8DA9-C0634D41B621}"/>
              </a:ext>
            </a:extLst>
          </p:cNvPr>
          <p:cNvSpPr>
            <a:spLocks noChangeAspect="1"/>
          </p:cNvSpPr>
          <p:nvPr/>
        </p:nvSpPr>
        <p:spPr>
          <a:xfrm rot="8157019">
            <a:off x="785399" y="2017674"/>
            <a:ext cx="268928" cy="268928"/>
          </a:xfrm>
          <a:prstGeom prst="teardrop">
            <a:avLst>
              <a:gd name="adj" fmla="val 13848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räne 7">
            <a:extLst>
              <a:ext uri="{FF2B5EF4-FFF2-40B4-BE49-F238E27FC236}">
                <a16:creationId xmlns:a16="http://schemas.microsoft.com/office/drawing/2014/main" id="{AF409F59-5E69-4688-8DA9-C0634D41B621}"/>
              </a:ext>
            </a:extLst>
          </p:cNvPr>
          <p:cNvSpPr>
            <a:spLocks noChangeAspect="1"/>
          </p:cNvSpPr>
          <p:nvPr/>
        </p:nvSpPr>
        <p:spPr>
          <a:xfrm rot="8157019">
            <a:off x="785398" y="2610911"/>
            <a:ext cx="268928" cy="268928"/>
          </a:xfrm>
          <a:prstGeom prst="teardrop">
            <a:avLst>
              <a:gd name="adj" fmla="val 13848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räne 8">
            <a:extLst>
              <a:ext uri="{FF2B5EF4-FFF2-40B4-BE49-F238E27FC236}">
                <a16:creationId xmlns:a16="http://schemas.microsoft.com/office/drawing/2014/main" id="{AF409F59-5E69-4688-8DA9-C0634D41B621}"/>
              </a:ext>
            </a:extLst>
          </p:cNvPr>
          <p:cNvSpPr>
            <a:spLocks noChangeAspect="1"/>
          </p:cNvSpPr>
          <p:nvPr/>
        </p:nvSpPr>
        <p:spPr>
          <a:xfrm rot="8157019">
            <a:off x="785398" y="3201093"/>
            <a:ext cx="268928" cy="268928"/>
          </a:xfrm>
          <a:prstGeom prst="teardrop">
            <a:avLst>
              <a:gd name="adj" fmla="val 13848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räne 9">
            <a:extLst>
              <a:ext uri="{FF2B5EF4-FFF2-40B4-BE49-F238E27FC236}">
                <a16:creationId xmlns:a16="http://schemas.microsoft.com/office/drawing/2014/main" id="{AF409F59-5E69-4688-8DA9-C0634D41B621}"/>
              </a:ext>
            </a:extLst>
          </p:cNvPr>
          <p:cNvSpPr>
            <a:spLocks noChangeAspect="1"/>
          </p:cNvSpPr>
          <p:nvPr/>
        </p:nvSpPr>
        <p:spPr>
          <a:xfrm rot="8157019">
            <a:off x="803735" y="3797386"/>
            <a:ext cx="268928" cy="268928"/>
          </a:xfrm>
          <a:prstGeom prst="teardrop">
            <a:avLst>
              <a:gd name="adj" fmla="val 13848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4E5611-A888-4F9C-A763-DA98C6D847BB}"/>
              </a:ext>
            </a:extLst>
          </p:cNvPr>
          <p:cNvSpPr>
            <a:spLocks noChangeAspect="1"/>
          </p:cNvSpPr>
          <p:nvPr/>
        </p:nvSpPr>
        <p:spPr>
          <a:xfrm rot="8203744">
            <a:off x="873700" y="2102673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64E5611-A888-4F9C-A763-DA98C6D847BB}"/>
              </a:ext>
            </a:extLst>
          </p:cNvPr>
          <p:cNvSpPr>
            <a:spLocks noChangeAspect="1"/>
          </p:cNvSpPr>
          <p:nvPr/>
        </p:nvSpPr>
        <p:spPr>
          <a:xfrm rot="8203744">
            <a:off x="873699" y="2696158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85A3FBF-7C70-4C9C-89DE-4CCC5E631FF1}"/>
              </a:ext>
            </a:extLst>
          </p:cNvPr>
          <p:cNvSpPr>
            <a:spLocks noChangeAspect="1"/>
          </p:cNvSpPr>
          <p:nvPr/>
        </p:nvSpPr>
        <p:spPr>
          <a:xfrm rot="8203744">
            <a:off x="873698" y="3286350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85A3FBF-7C70-4C9C-89DE-4CCC5E631FF1}"/>
              </a:ext>
            </a:extLst>
          </p:cNvPr>
          <p:cNvSpPr>
            <a:spLocks noChangeAspect="1"/>
          </p:cNvSpPr>
          <p:nvPr/>
        </p:nvSpPr>
        <p:spPr>
          <a:xfrm rot="8203744">
            <a:off x="892037" y="3879836"/>
            <a:ext cx="92323" cy="923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56FA87F-42D6-4715-89E0-77F42C0E0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76453"/>
            <a:ext cx="3708597" cy="2781448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374CCB-2EF0-4289-B936-542E1DF5DDC4}"/>
              </a:ext>
            </a:extLst>
          </p:cNvPr>
          <p:cNvSpPr txBox="1"/>
          <p:nvPr/>
        </p:nvSpPr>
        <p:spPr>
          <a:xfrm>
            <a:off x="7682942" y="6114263"/>
            <a:ext cx="1173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Anonym am </a:t>
            </a:r>
            <a:r>
              <a:rPr lang="de-DE" sz="800" dirty="0" smtClean="0"/>
              <a:t>7.11.2023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585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Arbeitsanweisung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400" dirty="0" smtClean="0"/>
          </a:p>
          <a:p>
            <a:pPr>
              <a:buClr>
                <a:schemeClr val="accent1"/>
              </a:buClr>
            </a:pPr>
            <a:r>
              <a:rPr lang="de-DE" sz="2400" dirty="0" smtClean="0"/>
              <a:t>Informieren</a:t>
            </a:r>
            <a:r>
              <a:rPr lang="de-DE" sz="2400" dirty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000" dirty="0" smtClean="0"/>
              <a:t>Werfen </a:t>
            </a:r>
            <a:r>
              <a:rPr lang="de-DE" sz="2000" dirty="0"/>
              <a:t>Sie </a:t>
            </a:r>
            <a:r>
              <a:rPr lang="de-DE" sz="2000" dirty="0" smtClean="0"/>
              <a:t>gerne </a:t>
            </a:r>
            <a:r>
              <a:rPr lang="de-DE" sz="2000" dirty="0"/>
              <a:t>einen Blick auf die Ergebnisse der digitalen Bürgerbeteiligung </a:t>
            </a:r>
            <a:r>
              <a:rPr lang="de-DE" sz="2000" dirty="0" smtClean="0"/>
              <a:t>(</a:t>
            </a:r>
            <a:r>
              <a:rPr lang="de-DE" sz="2000" dirty="0"/>
              <a:t>Steckbriefe): Welche Ideen wurden eingebracht</a:t>
            </a:r>
            <a:r>
              <a:rPr lang="de-DE" sz="2000" dirty="0" smtClean="0"/>
              <a:t>?</a:t>
            </a:r>
          </a:p>
          <a:p>
            <a:pPr marL="361950" lvl="1" indent="0">
              <a:buNone/>
            </a:pPr>
            <a:endParaRPr lang="de-DE" dirty="0"/>
          </a:p>
          <a:p>
            <a:pPr>
              <a:buClr>
                <a:srgbClr val="FF0000"/>
              </a:buClr>
            </a:pPr>
            <a:r>
              <a:rPr lang="de-DE" sz="2400" dirty="0"/>
              <a:t>Ergänzen: 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000" dirty="0" smtClean="0"/>
              <a:t>Fehlt </a:t>
            </a:r>
            <a:r>
              <a:rPr lang="de-DE" sz="2000" dirty="0"/>
              <a:t>Ihnen noch ein Gedanke?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sz="2000" dirty="0" smtClean="0"/>
              <a:t>Welche </a:t>
            </a:r>
            <a:r>
              <a:rPr lang="de-DE" sz="2000" dirty="0"/>
              <a:t>Idee sollte aus Ihrer Sicht insbesondere weiterverfolgt werden?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5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Wie geht es weiter?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Neues am Europaplatz Tübingen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1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23</a:t>
            </a:fld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8FF92A9-4384-4AFF-BD89-3C280DFE54C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76066599"/>
              </p:ext>
            </p:extLst>
          </p:nvPr>
        </p:nvGraphicFramePr>
        <p:xfrm>
          <a:off x="287338" y="1074636"/>
          <a:ext cx="854215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007">
                  <a:extLst>
                    <a:ext uri="{9D8B030D-6E8A-4147-A177-3AD203B41FA5}">
                      <a16:colId xmlns:a16="http://schemas.microsoft.com/office/drawing/2014/main" val="2473600853"/>
                    </a:ext>
                  </a:extLst>
                </a:gridCol>
                <a:gridCol w="1285206">
                  <a:extLst>
                    <a:ext uri="{9D8B030D-6E8A-4147-A177-3AD203B41FA5}">
                      <a16:colId xmlns:a16="http://schemas.microsoft.com/office/drawing/2014/main" val="3950744207"/>
                    </a:ext>
                  </a:extLst>
                </a:gridCol>
                <a:gridCol w="1213806">
                  <a:extLst>
                    <a:ext uri="{9D8B030D-6E8A-4147-A177-3AD203B41FA5}">
                      <a16:colId xmlns:a16="http://schemas.microsoft.com/office/drawing/2014/main" val="2302799548"/>
                    </a:ext>
                  </a:extLst>
                </a:gridCol>
                <a:gridCol w="1285206">
                  <a:extLst>
                    <a:ext uri="{9D8B030D-6E8A-4147-A177-3AD203B41FA5}">
                      <a16:colId xmlns:a16="http://schemas.microsoft.com/office/drawing/2014/main" val="1443150549"/>
                    </a:ext>
                  </a:extLst>
                </a:gridCol>
                <a:gridCol w="1838713">
                  <a:extLst>
                    <a:ext uri="{9D8B030D-6E8A-4147-A177-3AD203B41FA5}">
                      <a16:colId xmlns:a16="http://schemas.microsoft.com/office/drawing/2014/main" val="692339079"/>
                    </a:ext>
                  </a:extLst>
                </a:gridCol>
                <a:gridCol w="1491216">
                  <a:extLst>
                    <a:ext uri="{9D8B030D-6E8A-4147-A177-3AD203B41FA5}">
                      <a16:colId xmlns:a16="http://schemas.microsoft.com/office/drawing/2014/main" val="3044130195"/>
                    </a:ext>
                  </a:extLst>
                </a:gridCol>
              </a:tblGrid>
              <a:tr h="338845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September</a:t>
                      </a:r>
                    </a:p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November</a:t>
                      </a:r>
                      <a:endParaRPr lang="de-DE" sz="14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Januar</a:t>
                      </a:r>
                      <a:endParaRPr lang="de-DE" sz="14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Februar</a:t>
                      </a:r>
                    </a:p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Frühjahr</a:t>
                      </a:r>
                    </a:p>
                    <a:p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Herbst</a:t>
                      </a:r>
                    </a:p>
                    <a:p>
                      <a:pPr algn="r"/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661924"/>
                  </a:ext>
                </a:extLst>
              </a:tr>
            </a:tbl>
          </a:graphicData>
        </a:graphic>
      </p:graphicFrame>
      <p:sp>
        <p:nvSpPr>
          <p:cNvPr id="9" name="Ellipse 8">
            <a:extLst>
              <a:ext uri="{FF2B5EF4-FFF2-40B4-BE49-F238E27FC236}">
                <a16:creationId xmlns:a16="http://schemas.microsoft.com/office/drawing/2014/main" id="{A2ABCEB1-4031-46DC-B8BB-A4F978C7E5C3}"/>
              </a:ext>
            </a:extLst>
          </p:cNvPr>
          <p:cNvSpPr/>
          <p:nvPr/>
        </p:nvSpPr>
        <p:spPr>
          <a:xfrm rot="2014741">
            <a:off x="6612964" y="1084608"/>
            <a:ext cx="1197973" cy="450910"/>
          </a:xfrm>
          <a:prstGeom prst="ellipse">
            <a:avLst/>
          </a:pr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Kommunalwahl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406D467-7707-4717-AE89-AB33260DABF3}"/>
              </a:ext>
            </a:extLst>
          </p:cNvPr>
          <p:cNvCxnSpPr>
            <a:cxnSpLocks/>
          </p:cNvCxnSpPr>
          <p:nvPr/>
        </p:nvCxnSpPr>
        <p:spPr>
          <a:xfrm>
            <a:off x="1331640" y="1333716"/>
            <a:ext cx="3253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406D467-7707-4717-AE89-AB33260DABF3}"/>
              </a:ext>
            </a:extLst>
          </p:cNvPr>
          <p:cNvCxnSpPr>
            <a:cxnSpLocks/>
          </p:cNvCxnSpPr>
          <p:nvPr/>
        </p:nvCxnSpPr>
        <p:spPr>
          <a:xfrm>
            <a:off x="2699792" y="1344330"/>
            <a:ext cx="3253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406D467-7707-4717-AE89-AB33260DABF3}"/>
              </a:ext>
            </a:extLst>
          </p:cNvPr>
          <p:cNvCxnSpPr>
            <a:cxnSpLocks/>
          </p:cNvCxnSpPr>
          <p:nvPr/>
        </p:nvCxnSpPr>
        <p:spPr>
          <a:xfrm>
            <a:off x="3779912" y="1344330"/>
            <a:ext cx="3253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406D467-7707-4717-AE89-AB33260DABF3}"/>
              </a:ext>
            </a:extLst>
          </p:cNvPr>
          <p:cNvCxnSpPr>
            <a:cxnSpLocks/>
          </p:cNvCxnSpPr>
          <p:nvPr/>
        </p:nvCxnSpPr>
        <p:spPr>
          <a:xfrm>
            <a:off x="5092801" y="1344330"/>
            <a:ext cx="3253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406D467-7707-4717-AE89-AB33260DABF3}"/>
              </a:ext>
            </a:extLst>
          </p:cNvPr>
          <p:cNvCxnSpPr>
            <a:cxnSpLocks/>
          </p:cNvCxnSpPr>
          <p:nvPr/>
        </p:nvCxnSpPr>
        <p:spPr>
          <a:xfrm>
            <a:off x="7835677" y="1363570"/>
            <a:ext cx="3253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nhaltsplatzhalt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76493"/>
            <a:ext cx="8916603" cy="3856763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B51E8CD-5505-48D7-B140-7FF81FC523E2}"/>
              </a:ext>
            </a:extLst>
          </p:cNvPr>
          <p:cNvCxnSpPr>
            <a:cxnSpLocks/>
          </p:cNvCxnSpPr>
          <p:nvPr/>
        </p:nvCxnSpPr>
        <p:spPr>
          <a:xfrm>
            <a:off x="7725557" y="3501008"/>
            <a:ext cx="0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B51E8CD-5505-48D7-B140-7FF81FC523E2}"/>
              </a:ext>
            </a:extLst>
          </p:cNvPr>
          <p:cNvCxnSpPr>
            <a:cxnSpLocks/>
          </p:cNvCxnSpPr>
          <p:nvPr/>
        </p:nvCxnSpPr>
        <p:spPr>
          <a:xfrm>
            <a:off x="7725557" y="4725144"/>
            <a:ext cx="0" cy="2561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5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24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CH" sz="2800" b="1" dirty="0" smtClean="0"/>
          </a:p>
          <a:p>
            <a:pPr lvl="0">
              <a:buClr>
                <a:schemeClr val="accent1"/>
              </a:buClr>
            </a:pPr>
            <a:r>
              <a:rPr lang="de-CH" sz="2800" b="1" dirty="0" smtClean="0"/>
              <a:t>19</a:t>
            </a:r>
            <a:r>
              <a:rPr lang="de-CH" sz="2800" b="1" dirty="0"/>
              <a:t>. </a:t>
            </a:r>
            <a:r>
              <a:rPr lang="de-CH" sz="2800" b="1" dirty="0" smtClean="0"/>
              <a:t>Februar bis 3</a:t>
            </a:r>
            <a:r>
              <a:rPr lang="de-CH" sz="2800" b="1" dirty="0"/>
              <a:t>. März: 2. Phase der </a:t>
            </a:r>
            <a:r>
              <a:rPr lang="de-CH" sz="2800" b="1" dirty="0" smtClean="0"/>
              <a:t>Bürgerbeteiligung </a:t>
            </a:r>
            <a:r>
              <a:rPr lang="de-CH" sz="2800" dirty="0" smtClean="0"/>
              <a:t>unter </a:t>
            </a:r>
            <a:r>
              <a:rPr lang="de-CH" sz="2800" dirty="0" smtClean="0">
                <a:hlinkClick r:id="rId2"/>
              </a:rPr>
              <a:t>www.tuebingen.de/europaplatz-ideen</a:t>
            </a:r>
            <a:r>
              <a:rPr lang="de-CH" sz="2800" dirty="0"/>
              <a:t> </a:t>
            </a:r>
            <a:r>
              <a:rPr lang="de-CH" sz="2800" dirty="0" smtClean="0"/>
              <a:t/>
            </a:r>
            <a:br>
              <a:rPr lang="de-CH" sz="2800" dirty="0" smtClean="0"/>
            </a:br>
            <a:r>
              <a:rPr lang="de-CH" sz="2800" dirty="0" smtClean="0"/>
              <a:t>oder über </a:t>
            </a:r>
            <a:r>
              <a:rPr lang="de-CH" sz="2800" dirty="0"/>
              <a:t>die </a:t>
            </a:r>
            <a:r>
              <a:rPr lang="de-CH" sz="2800" dirty="0" err="1"/>
              <a:t>mitmap</a:t>
            </a:r>
            <a:r>
              <a:rPr lang="de-CH" sz="2800" dirty="0"/>
              <a:t> unter </a:t>
            </a:r>
            <a:r>
              <a:rPr lang="de-CH" sz="2800" dirty="0">
                <a:solidFill>
                  <a:srgbClr val="FF0000"/>
                </a:solidFill>
                <a:hlinkClick r:id="rId3"/>
              </a:rPr>
              <a:t>https://neues-am-europaplatz-tuebingen.de/</a:t>
            </a:r>
            <a:endParaRPr lang="de-CH" sz="28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de-CH" sz="2800" dirty="0"/>
              <a:t>  </a:t>
            </a:r>
            <a:r>
              <a:rPr lang="de-CH" sz="2800" dirty="0" smtClean="0"/>
              <a:t>oder </a:t>
            </a:r>
            <a:r>
              <a:rPr lang="de-CH" sz="2800" dirty="0"/>
              <a:t>über folgenden QR Code: </a:t>
            </a:r>
          </a:p>
          <a:p>
            <a:endParaRPr lang="de-CH" sz="2800" dirty="0" smtClean="0"/>
          </a:p>
          <a:p>
            <a:pPr marL="0" indent="0">
              <a:buNone/>
            </a:pPr>
            <a:endParaRPr lang="de-CH" sz="2800" dirty="0" smtClean="0"/>
          </a:p>
          <a:p>
            <a:pPr>
              <a:buClr>
                <a:schemeClr val="accent1"/>
              </a:buClr>
            </a:pPr>
            <a:r>
              <a:rPr lang="de-CH" sz="2800" dirty="0" smtClean="0"/>
              <a:t>Danke </a:t>
            </a:r>
            <a:r>
              <a:rPr lang="de-CH" sz="2800" dirty="0"/>
              <a:t>fürs Mitmachen</a:t>
            </a:r>
            <a:r>
              <a:rPr lang="de-DE" sz="2800" dirty="0"/>
              <a:t>!</a:t>
            </a:r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EC13AD-0E80-476F-9E22-13BEC2CFF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22" y="3789040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Zweite Phase der Bürgerbeteiligung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D24436-67CF-4CD7-87D7-C5DBF3779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1"/>
          <a:stretch/>
        </p:blipFill>
        <p:spPr>
          <a:xfrm>
            <a:off x="524435" y="1700808"/>
            <a:ext cx="8095128" cy="4379195"/>
          </a:xfrm>
          <a:prstGeom prst="rect">
            <a:avLst/>
          </a:prstGeom>
        </p:spPr>
      </p:pic>
      <p:sp>
        <p:nvSpPr>
          <p:cNvPr id="8" name="Träne 7">
            <a:extLst>
              <a:ext uri="{FF2B5EF4-FFF2-40B4-BE49-F238E27FC236}">
                <a16:creationId xmlns:a16="http://schemas.microsoft.com/office/drawing/2014/main" id="{8E36E6B7-8D15-4697-8137-2455090840E7}"/>
              </a:ext>
            </a:extLst>
          </p:cNvPr>
          <p:cNvSpPr>
            <a:spLocks noChangeAspect="1"/>
          </p:cNvSpPr>
          <p:nvPr/>
        </p:nvSpPr>
        <p:spPr>
          <a:xfrm rot="8157019">
            <a:off x="1727758" y="2840330"/>
            <a:ext cx="869980" cy="869980"/>
          </a:xfrm>
          <a:prstGeom prst="teardrop">
            <a:avLst>
              <a:gd name="adj" fmla="val 138481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226427-6C56-436B-8F88-0F8C15E7AAC1}"/>
              </a:ext>
            </a:extLst>
          </p:cNvPr>
          <p:cNvSpPr>
            <a:spLocks noChangeAspect="1"/>
          </p:cNvSpPr>
          <p:nvPr/>
        </p:nvSpPr>
        <p:spPr>
          <a:xfrm rot="8203744">
            <a:off x="2020368" y="3132940"/>
            <a:ext cx="284761" cy="2847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1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 Ihre Aufmerksamkeit!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1700808"/>
            <a:ext cx="8569324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Bürgerbeteiligung „Neue Ideen für den Europaplatz?“ in Zusammenarbeit mit: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translake</a:t>
            </a:r>
            <a:r>
              <a:rPr lang="de-DE" dirty="0" smtClean="0"/>
              <a:t> (Logo)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sz="1200" b="1" dirty="0" smtClean="0">
              <a:solidFill>
                <a:srgbClr val="FC8004"/>
              </a:solidFill>
            </a:endParaRPr>
          </a:p>
          <a:p>
            <a:pPr marL="0" indent="0">
              <a:buNone/>
            </a:pPr>
            <a:endParaRPr lang="de-DE" sz="1200" b="1" dirty="0">
              <a:solidFill>
                <a:srgbClr val="FC8004"/>
              </a:solidFill>
            </a:endParaRPr>
          </a:p>
          <a:p>
            <a:pPr marL="0" indent="0">
              <a:buNone/>
            </a:pPr>
            <a:r>
              <a:rPr lang="de-DE" sz="1400" b="1" dirty="0" err="1" smtClean="0">
                <a:solidFill>
                  <a:srgbClr val="FC8004"/>
                </a:solidFill>
              </a:rPr>
              <a:t>translake</a:t>
            </a:r>
            <a:r>
              <a:rPr lang="de-DE" sz="1400" b="1" dirty="0" smtClean="0">
                <a:solidFill>
                  <a:srgbClr val="FC8004"/>
                </a:solidFill>
              </a:rPr>
              <a:t> </a:t>
            </a:r>
            <a:r>
              <a:rPr lang="de-DE" sz="1400" b="1" dirty="0">
                <a:solidFill>
                  <a:srgbClr val="FC8004"/>
                </a:solidFill>
              </a:rPr>
              <a:t>GmbH</a:t>
            </a:r>
          </a:p>
          <a:p>
            <a:pPr marL="0" indent="0">
              <a:buNone/>
            </a:pPr>
            <a:r>
              <a:rPr lang="de-DE" sz="1400" dirty="0"/>
              <a:t>Obere Laube 53</a:t>
            </a:r>
          </a:p>
          <a:p>
            <a:pPr marL="0" indent="0">
              <a:buNone/>
            </a:pPr>
            <a:r>
              <a:rPr lang="de-DE" sz="1400" dirty="0"/>
              <a:t>D-78462 Konstanz</a:t>
            </a:r>
          </a:p>
          <a:p>
            <a:pPr marL="0" indent="0">
              <a:buNone/>
            </a:pPr>
            <a:r>
              <a:rPr lang="de-DE" sz="1400" dirty="0">
                <a:hlinkClick r:id="rId2"/>
              </a:rPr>
              <a:t>www.translake.org</a:t>
            </a:r>
            <a:endParaRPr lang="de-DE" sz="1400" dirty="0"/>
          </a:p>
          <a:p>
            <a:pPr marL="0" indent="0">
              <a:buNone/>
            </a:pPr>
            <a:r>
              <a:rPr lang="de-DE" sz="1400" dirty="0">
                <a:hlinkClick r:id="rId3"/>
              </a:rPr>
              <a:t>Info@translake.org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+49 (0) 7531/ 365 92 30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Bilder:</a:t>
            </a:r>
          </a:p>
          <a:p>
            <a:pPr marL="0" indent="0">
              <a:buNone/>
            </a:pPr>
            <a:r>
              <a:rPr lang="de-DE" sz="1600" dirty="0"/>
              <a:t>Titelfolie</a:t>
            </a:r>
          </a:p>
          <a:p>
            <a:r>
              <a:rPr lang="de-DE" sz="1600" dirty="0"/>
              <a:t>historisches </a:t>
            </a:r>
            <a:r>
              <a:rPr lang="de-DE" sz="1600" dirty="0" smtClean="0"/>
              <a:t>Bild: </a:t>
            </a:r>
            <a:r>
              <a:rPr lang="de-DE" sz="1600" smtClean="0"/>
              <a:t>Stadtarchiv Tübingen</a:t>
            </a:r>
            <a:endParaRPr lang="de-DE" sz="1600" dirty="0"/>
          </a:p>
          <a:p>
            <a:r>
              <a:rPr lang="de-DE" sz="1600" dirty="0"/>
              <a:t>Blick auf den ZOB Herbst 2020: Universitätsstadt Tübingen</a:t>
            </a:r>
          </a:p>
          <a:p>
            <a:r>
              <a:rPr lang="de-DE" sz="1600" dirty="0"/>
              <a:t>Blick auf den ZOB Juli 2023: Ulrich Metz</a:t>
            </a:r>
          </a:p>
          <a:p>
            <a:r>
              <a:rPr lang="de-DE" sz="1600" dirty="0"/>
              <a:t>Blick auf den ZOB März 2023: Anne Faden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Neue Ideen für den Europaplatz?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2276872"/>
            <a:ext cx="1650673" cy="5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3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de-DE" sz="2300" dirty="0"/>
              <a:t>Geben Sie uns gerne Rückmeldung zu der heutigen Veranstaltung über </a:t>
            </a:r>
            <a:r>
              <a:rPr lang="de-DE" sz="2300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de-DE" sz="2300" dirty="0" smtClean="0">
                <a:solidFill>
                  <a:srgbClr val="FF0000"/>
                </a:solidFill>
                <a:hlinkClick r:id="rId2"/>
              </a:rPr>
              <a:t>survey.lamapoll.de/Evaluation-Burgerdialogveranstaltung-Tuebingen</a:t>
            </a:r>
            <a:r>
              <a:rPr lang="de-DE" sz="2300" dirty="0" smtClean="0">
                <a:solidFill>
                  <a:srgbClr val="FF0000"/>
                </a:solidFill>
              </a:rPr>
              <a:t> </a:t>
            </a:r>
            <a:r>
              <a:rPr lang="de-DE" sz="2300" dirty="0"/>
              <a:t>oder folgenden QR Code: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27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9192A3-1026-4DC0-9BFD-FEC04AD96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3501008"/>
            <a:ext cx="2165419" cy="21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Stimmungsbild</a:t>
            </a:r>
            <a:endParaRPr lang="de-DE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152642"/>
            <a:ext cx="6274556" cy="226468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Neue Ideen für den Europaplatz?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845" b="2845"/>
          <a:stretch>
            <a:fillRect/>
          </a:stretch>
        </p:blipFill>
        <p:spPr>
          <a:xfrm>
            <a:off x="473349" y="4417326"/>
            <a:ext cx="2088418" cy="19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 der </a:t>
            </a:r>
            <a:r>
              <a:rPr lang="de-DE" dirty="0" err="1" smtClean="0"/>
              <a:t>mitmap</a:t>
            </a:r>
            <a:r>
              <a:rPr lang="de-DE" dirty="0" smtClean="0"/>
              <a:t>-Ergebnisse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 smtClean="0"/>
              <a:t>Circa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>
                <a:latin typeface="+mj-lt"/>
              </a:rPr>
              <a:t>650 Hinweise der Bürgerinnen und Bürger </a:t>
            </a:r>
          </a:p>
          <a:p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3768" y="2044912"/>
            <a:ext cx="6372894" cy="4010402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3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 der </a:t>
            </a:r>
            <a:r>
              <a:rPr lang="de-DE" dirty="0" err="1" smtClean="0"/>
              <a:t>mitmap</a:t>
            </a:r>
            <a:r>
              <a:rPr lang="de-DE" dirty="0" smtClean="0"/>
              <a:t>-Ergebnisse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 err="1"/>
              <a:t>Nutzungsge-mischtes</a:t>
            </a:r>
            <a:r>
              <a:rPr lang="de-DE" sz="2400" dirty="0"/>
              <a:t> Quartier: 124 Hinweise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5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B6FEADD-6EF0-420A-A750-085762A1D5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625" t="23605" r="24604" b="11422"/>
          <a:stretch/>
        </p:blipFill>
        <p:spPr>
          <a:xfrm>
            <a:off x="2483768" y="2033288"/>
            <a:ext cx="6372894" cy="38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 der </a:t>
            </a:r>
            <a:r>
              <a:rPr lang="de-DE" dirty="0" err="1" smtClean="0"/>
              <a:t>mitmap</a:t>
            </a:r>
            <a:r>
              <a:rPr lang="de-DE" dirty="0" smtClean="0"/>
              <a:t>-Ergebnisse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/>
              <a:t>Kultur und Öffentliches Leben: 202 Hinweise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6</a:t>
            </a:fld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875349F-20FE-43D2-A46A-6AE53F7989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965" t="20467" r="20596" b="16559"/>
          <a:stretch/>
        </p:blipFill>
        <p:spPr>
          <a:xfrm>
            <a:off x="2483769" y="2083504"/>
            <a:ext cx="6372894" cy="38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der </a:t>
            </a:r>
            <a:r>
              <a:rPr lang="de-DE" dirty="0" err="1"/>
              <a:t>mitmap</a:t>
            </a:r>
            <a:r>
              <a:rPr lang="de-DE" dirty="0"/>
              <a:t>-Ergebnisse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/>
              <a:t>Parkanalage: 145 Hinweise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7</a:t>
            </a:fld>
            <a:endParaRPr lang="de-DE"/>
          </a:p>
        </p:txBody>
      </p:sp>
      <p:pic>
        <p:nvPicPr>
          <p:cNvPr id="10" name="Bildplatzhalter 3">
            <a:extLst>
              <a:ext uri="{FF2B5EF4-FFF2-40B4-BE49-F238E27FC236}">
                <a16:creationId xmlns:a16="http://schemas.microsoft.com/office/drawing/2014/main" id="{03171C1C-47F5-4BAA-A2EA-693130D7B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684" t="16049" r="22834" b="20977"/>
          <a:stretch/>
        </p:blipFill>
        <p:spPr>
          <a:xfrm>
            <a:off x="2483768" y="2057625"/>
            <a:ext cx="6372894" cy="384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der </a:t>
            </a:r>
            <a:r>
              <a:rPr lang="de-DE" dirty="0" err="1"/>
              <a:t>mitmap</a:t>
            </a:r>
            <a:r>
              <a:rPr lang="de-DE" dirty="0"/>
              <a:t>-Ergebnisse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/>
              <a:t>Wohnquartier: 38 Hinweise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8</a:t>
            </a:fld>
            <a:endParaRPr lang="de-DE"/>
          </a:p>
        </p:txBody>
      </p:sp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9017C7BE-3AA4-495D-A4D3-DA2CFCC7A5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549" t="20466" r="25143" b="16559"/>
          <a:stretch/>
        </p:blipFill>
        <p:spPr>
          <a:xfrm>
            <a:off x="2483768" y="2060847"/>
            <a:ext cx="6372894" cy="38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 der </a:t>
            </a:r>
            <a:r>
              <a:rPr lang="de-DE" dirty="0" err="1"/>
              <a:t>mitmap</a:t>
            </a:r>
            <a:r>
              <a:rPr lang="de-DE" dirty="0"/>
              <a:t>-Ergebnisse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7" y="2060848"/>
            <a:ext cx="2196431" cy="421295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de-DE" sz="2400" dirty="0"/>
              <a:t>Handel und Gewerbe: 39 Hinweise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31. Januar 2024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Neue Ideen für den Europaplatz?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1592E-FCD4-44C6-92C8-F5C99125E5DB}" type="slidenum">
              <a:rPr lang="de-DE" smtClean="0"/>
              <a:t>9</a:t>
            </a:fld>
            <a:endParaRPr lang="de-DE"/>
          </a:p>
        </p:txBody>
      </p:sp>
      <p:pic>
        <p:nvPicPr>
          <p:cNvPr id="10" name="Bildplatzhalter 3">
            <a:extLst>
              <a:ext uri="{FF2B5EF4-FFF2-40B4-BE49-F238E27FC236}">
                <a16:creationId xmlns:a16="http://schemas.microsoft.com/office/drawing/2014/main" id="{573F59C7-3EC9-4BE3-9858-5F397F349E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115" t="24188" r="22955" b="12838"/>
          <a:stretch/>
        </p:blipFill>
        <p:spPr>
          <a:xfrm>
            <a:off x="2483768" y="2060848"/>
            <a:ext cx="6372894" cy="38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dt Tübingen">
  <a:themeElements>
    <a:clrScheme name="Benutzerdefiniert 72">
      <a:dk1>
        <a:sysClr val="windowText" lastClr="000000"/>
      </a:dk1>
      <a:lt1>
        <a:sysClr val="window" lastClr="FFFFFF"/>
      </a:lt1>
      <a:dk2>
        <a:srgbClr val="6F6F6E"/>
      </a:dk2>
      <a:lt2>
        <a:srgbClr val="349440"/>
      </a:lt2>
      <a:accent1>
        <a:srgbClr val="E73230"/>
      </a:accent1>
      <a:accent2>
        <a:srgbClr val="6F6F6E"/>
      </a:accent2>
      <a:accent3>
        <a:srgbClr val="A09E9E"/>
      </a:accent3>
      <a:accent4>
        <a:srgbClr val="D3D0CD"/>
      </a:accent4>
      <a:accent5>
        <a:srgbClr val="008BD2"/>
      </a:accent5>
      <a:accent6>
        <a:srgbClr val="6292C7"/>
      </a:accent6>
      <a:hlink>
        <a:srgbClr val="000000"/>
      </a:hlink>
      <a:folHlink>
        <a:srgbClr val="000000"/>
      </a:folHlink>
    </a:clrScheme>
    <a:fontScheme name="Stadt Tübing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bingen_PowerPoint.potx" id="{2D04D3F8-367B-4222-A554-035443EEBEFA}" vid="{DF08013B-3600-4EA0-841F-72EC597ECD00}"/>
    </a:ext>
  </a:extLst>
</a:theme>
</file>

<file path=ppt/theme/theme2.xml><?xml version="1.0" encoding="utf-8"?>
<a:theme xmlns:a="http://schemas.openxmlformats.org/drawingml/2006/main" name="Larissa">
  <a:themeElements>
    <a:clrScheme name="Stadt Tübingen">
      <a:dk1>
        <a:sysClr val="windowText" lastClr="000000"/>
      </a:dk1>
      <a:lt1>
        <a:sysClr val="window" lastClr="FFFFFF"/>
      </a:lt1>
      <a:dk2>
        <a:srgbClr val="6F6F6E"/>
      </a:dk2>
      <a:lt2>
        <a:srgbClr val="349440"/>
      </a:lt2>
      <a:accent1>
        <a:srgbClr val="E73230"/>
      </a:accent1>
      <a:accent2>
        <a:srgbClr val="6F6F6E"/>
      </a:accent2>
      <a:accent3>
        <a:srgbClr val="B4B2B0"/>
      </a:accent3>
      <a:accent4>
        <a:srgbClr val="D3D0CD"/>
      </a:accent4>
      <a:accent5>
        <a:srgbClr val="008BD2"/>
      </a:accent5>
      <a:accent6>
        <a:srgbClr val="6292C7"/>
      </a:accent6>
      <a:hlink>
        <a:srgbClr val="000000"/>
      </a:hlink>
      <a:folHlink>
        <a:srgbClr val="000000"/>
      </a:folHlink>
    </a:clrScheme>
    <a:fontScheme name="Stadt Tübing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Stadt Tübingen">
      <a:dk1>
        <a:sysClr val="windowText" lastClr="000000"/>
      </a:dk1>
      <a:lt1>
        <a:sysClr val="window" lastClr="FFFFFF"/>
      </a:lt1>
      <a:dk2>
        <a:srgbClr val="6F6F6E"/>
      </a:dk2>
      <a:lt2>
        <a:srgbClr val="349440"/>
      </a:lt2>
      <a:accent1>
        <a:srgbClr val="E73230"/>
      </a:accent1>
      <a:accent2>
        <a:srgbClr val="6F6F6E"/>
      </a:accent2>
      <a:accent3>
        <a:srgbClr val="B4B2B0"/>
      </a:accent3>
      <a:accent4>
        <a:srgbClr val="D3D0CD"/>
      </a:accent4>
      <a:accent5>
        <a:srgbClr val="008BD2"/>
      </a:accent5>
      <a:accent6>
        <a:srgbClr val="6292C7"/>
      </a:accent6>
      <a:hlink>
        <a:srgbClr val="000000"/>
      </a:hlink>
      <a:folHlink>
        <a:srgbClr val="000000"/>
      </a:folHlink>
    </a:clrScheme>
    <a:fontScheme name="Stadt Tübing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PowerPoint_2017</Template>
  <TotalTime>0</TotalTime>
  <Words>1299</Words>
  <Application>Microsoft Office PowerPoint</Application>
  <PresentationFormat>Bildschirmpräsentation (4:3)</PresentationFormat>
  <Paragraphs>247</Paragraphs>
  <Slides>27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Symbol</vt:lpstr>
      <vt:lpstr>Wingdings</vt:lpstr>
      <vt:lpstr>Stadt Tübingen</vt:lpstr>
      <vt:lpstr>Neue Ideen für den Europaplatz?  Bürger_innendialog </vt:lpstr>
      <vt:lpstr>Agenda</vt:lpstr>
      <vt:lpstr>Stimmungsbild</vt:lpstr>
      <vt:lpstr>Übersicht der mitmap-Ergebnisse</vt:lpstr>
      <vt:lpstr>Übersicht der mitmap-Ergebnisse</vt:lpstr>
      <vt:lpstr>Übersicht der mitmap-Ergebnisse</vt:lpstr>
      <vt:lpstr>Übersicht der mitmap-Ergebnisse</vt:lpstr>
      <vt:lpstr>Übersicht der mitmap-Ergebnisse</vt:lpstr>
      <vt:lpstr>Übersicht der mitmap-Ergebnisse</vt:lpstr>
      <vt:lpstr>Prozess zur Gestaltung des Europaplatzes a) Warum und wie arbeiten wir mit Bewertungskriterien?</vt:lpstr>
      <vt:lpstr>Fünf Bewertungskriterien  1. Was ist der Mehrwert für die Stadtgesellschaft?</vt:lpstr>
      <vt:lpstr>Fünf Bewertungskriterien 2. Welche Bedarfe gibt es heute und zukünftig?</vt:lpstr>
      <vt:lpstr>Fünf Bewertungskriterien 3. Welche Auswirkungen ergeben sich aus der Idee?</vt:lpstr>
      <vt:lpstr>Fünf Bewertungskriterien 4. Wie steht es um Realisierbarkeit und Wirtschaftlichkeit?</vt:lpstr>
      <vt:lpstr>Fünf Bewertungskriterien 5. Welche Auswirkungen ergeben sich auf das globale und lokale Klima?</vt:lpstr>
      <vt:lpstr>Kultur und öffentliches Leben</vt:lpstr>
      <vt:lpstr>Begrünung</vt:lpstr>
      <vt:lpstr>Wohnquartier </vt:lpstr>
      <vt:lpstr>Handel und Gewerbe </vt:lpstr>
      <vt:lpstr>Weitere Ideen</vt:lpstr>
      <vt:lpstr>Arbeitsanweisung</vt:lpstr>
      <vt:lpstr>Wie geht es weiter?</vt:lpstr>
      <vt:lpstr>PowerPoint-Präsentation</vt:lpstr>
      <vt:lpstr>Ausblick</vt:lpstr>
      <vt:lpstr>Zweite Phase der Bürgerbeteiligung</vt:lpstr>
      <vt:lpstr>Vielen Dank für Ihre Aufmerksamkeit!</vt:lpstr>
      <vt:lpstr>PowerPoint-Präsentation</vt:lpstr>
    </vt:vector>
  </TitlesOfParts>
  <Company>Universitaetsstadt Tuebingen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NEUES AM EUROPAPLATZ Bürgerinnen &amp; Bürgerdialogveranstaltung</dc:title>
  <dc:subject>Untertitel der Präsentation</dc:subject>
  <dc:creator>van den Berg, Marcel, Universitätsstadt Tübingen</dc:creator>
  <cp:lastModifiedBy>Romey, Nicole, Universitätsstadt Tübingen</cp:lastModifiedBy>
  <cp:revision>38</cp:revision>
  <dcterms:created xsi:type="dcterms:W3CDTF">2024-01-30T09:27:13Z</dcterms:created>
  <dcterms:modified xsi:type="dcterms:W3CDTF">2024-02-19T10:54:24Z</dcterms:modified>
</cp:coreProperties>
</file>